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3" r:id="rId2"/>
    <p:sldId id="264" r:id="rId3"/>
    <p:sldId id="266" r:id="rId4"/>
    <p:sldId id="261" r:id="rId5"/>
    <p:sldId id="268" r:id="rId6"/>
    <p:sldId id="269" r:id="rId7"/>
    <p:sldId id="262" r:id="rId8"/>
    <p:sldId id="270" r:id="rId9"/>
    <p:sldId id="267" r:id="rId10"/>
    <p:sldId id="271" r:id="rId11"/>
    <p:sldId id="291" r:id="rId12"/>
    <p:sldId id="292" r:id="rId13"/>
    <p:sldId id="272" r:id="rId14"/>
    <p:sldId id="273" r:id="rId15"/>
    <p:sldId id="277" r:id="rId16"/>
    <p:sldId id="295" r:id="rId17"/>
    <p:sldId id="294" r:id="rId18"/>
    <p:sldId id="284" r:id="rId19"/>
    <p:sldId id="286" r:id="rId20"/>
    <p:sldId id="287" r:id="rId21"/>
    <p:sldId id="288" r:id="rId22"/>
    <p:sldId id="289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879" autoAdjust="0"/>
  </p:normalViewPr>
  <p:slideViewPr>
    <p:cSldViewPr snapToGrid="0" snapToObjects="1">
      <p:cViewPr varScale="1">
        <p:scale>
          <a:sx n="53" d="100"/>
          <a:sy n="53" d="100"/>
        </p:scale>
        <p:origin x="-1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691D1-891C-C74F-899B-C30450BDA7F7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EE1FF-E0BF-864B-89C5-37D6556C3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8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Yelena_Serova" TargetMode="External"/><Relationship Id="rId4" Type="http://schemas.openxmlformats.org/officeDocument/2006/relationships/hyperlink" Target="http://en.wikipedia.org/wiki/Samantha_Cristoforetti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Yelena_Serova" TargetMode="External"/><Relationship Id="rId4" Type="http://schemas.openxmlformats.org/officeDocument/2006/relationships/hyperlink" Target="http://en.wikipedia.org/wiki/Samantha_Cristoforetti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didn’t fly another woman, Svetlana </a:t>
            </a:r>
            <a:r>
              <a:rPr lang="en-US" dirty="0" err="1" smtClean="0"/>
              <a:t>Savitskaya</a:t>
            </a:r>
            <a:r>
              <a:rPr lang="en-US" baseline="0" dirty="0" smtClean="0"/>
              <a:t>,</a:t>
            </a:r>
            <a:r>
              <a:rPr lang="en-US" dirty="0" smtClean="0"/>
              <a:t> till</a:t>
            </a:r>
            <a:r>
              <a:rPr lang="en-US" baseline="0" dirty="0" smtClean="0"/>
              <a:t> 19 years later in 1982 (just before Sally Ride’s flight). She became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</a:t>
            </a:r>
            <a:r>
              <a:rPr lang="en-US" dirty="0" smtClean="0"/>
              <a:t>woman</a:t>
            </a:r>
            <a:r>
              <a:rPr lang="en-US" baseline="0" dirty="0" smtClean="0"/>
              <a:t> to do a space walk. They then flew their third woman, Yelena </a:t>
            </a:r>
            <a:r>
              <a:rPr lang="en-US" baseline="0" dirty="0" err="1" smtClean="0"/>
              <a:t>Kondakova</a:t>
            </a:r>
            <a:r>
              <a:rPr lang="en-US" baseline="0" dirty="0" smtClean="0"/>
              <a:t> in 1994. There have only been 4 Russian women in space to date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50 for the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8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cs typeface="Arial" charset="0"/>
                <a:sym typeface="Arial" charset="0"/>
              </a:rPr>
              <a:t>Five hours of weightless time, we fly out of KSC, Las Vegas, Moffett and whereever anyone will pay to bring us. Northrop flies math and science teachers- so be sure to tell a deserving teacher! NASA Flies Students- I saw that Jake was talking about putting together a team- I highly recommend it.</a:t>
            </a:r>
          </a:p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cs typeface="Arial" charset="0"/>
                <a:sym typeface="Arial" charset="0"/>
              </a:rPr>
              <a:t>Five hours of weightless time, we fly out of KSC, Las Vegas, Moffett and whereever anyone will pay to bring us. Northrop flies math and science teachers- so be sure to tell a deserving teacher! NASA Flies Students- I saw that Jake was talking about putting together a team- I highly recommend it.</a:t>
            </a:r>
          </a:p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cs typeface="Arial" charset="0"/>
                <a:sym typeface="Arial" charset="0"/>
              </a:rPr>
              <a:t>Five hours of weightless time, we fly out of KSC, Las Vegas, Moffett and whereever anyone will pay to bring us. Northrop flies math and science teachers- so be sure to tell a deserving teacher! NASA Flies Students- I saw that Jake was talking about putting together a team- I highly recommend it.</a:t>
            </a:r>
          </a:p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We are fortunate to have a very visionary and thoughtful founder.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1978, The US selected their first class of female astronauts.</a:t>
            </a:r>
            <a:r>
              <a:rPr lang="en-US" baseline="0" dirty="0" smtClean="0"/>
              <a:t> As a kid I assumed it was just because NASA was catching up with the times and saw that they should start including women in the new Shuttle program.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1992</a:t>
            </a:r>
          </a:p>
          <a:p>
            <a:r>
              <a:rPr lang="en-US" dirty="0" smtClean="0"/>
              <a:t>Spoke at my graduation</a:t>
            </a:r>
            <a:r>
              <a:rPr lang="en-US" baseline="0" dirty="0" smtClean="0"/>
              <a:t> in 1996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07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</a:t>
            </a:r>
            <a:r>
              <a:rPr lang="en-US" baseline="0" dirty="0" smtClean="0"/>
              <a:t> week o</a:t>
            </a:r>
            <a:r>
              <a:rPr lang="en-US" dirty="0" smtClean="0"/>
              <a:t>n</a:t>
            </a:r>
            <a:r>
              <a:rPr lang="en-US" baseline="0" dirty="0" smtClean="0"/>
              <a:t> June 11</a:t>
            </a:r>
            <a:r>
              <a:rPr lang="en-US" baseline="30000" dirty="0" smtClean="0"/>
              <a:t>th</a:t>
            </a:r>
            <a:r>
              <a:rPr lang="en-US" baseline="0" dirty="0" smtClean="0"/>
              <a:t>, China’s 2</a:t>
            </a:r>
            <a:r>
              <a:rPr lang="en-US" baseline="30000" dirty="0" smtClean="0"/>
              <a:t>nd</a:t>
            </a:r>
            <a:r>
              <a:rPr lang="en-US" baseline="0" dirty="0" smtClean="0"/>
              <a:t> female astronaut Wang </a:t>
            </a:r>
            <a:r>
              <a:rPr lang="en-US" baseline="0" dirty="0" err="1" smtClean="0"/>
              <a:t>Yaping</a:t>
            </a:r>
            <a:r>
              <a:rPr lang="en-US" baseline="0" dirty="0" smtClean="0"/>
              <a:t>, became the 57</a:t>
            </a:r>
            <a:r>
              <a:rPr lang="en-US" baseline="30000" dirty="0" smtClean="0"/>
              <a:t>th</a:t>
            </a:r>
            <a:r>
              <a:rPr lang="en-US" baseline="0" dirty="0" smtClean="0"/>
              <a:t> women to go to space. She is the first person to go into space who was born in the 80’s! (just barely). She would have been only 5 months old at the time of Sally’s 1</a:t>
            </a:r>
            <a:r>
              <a:rPr lang="en-US" baseline="30000" dirty="0" smtClean="0"/>
              <a:t>st</a:t>
            </a:r>
            <a:r>
              <a:rPr lang="en-US" baseline="0" dirty="0" smtClean="0"/>
              <a:t> flight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8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Yelena Serova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Samantha Cristoforetti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8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Yelena Serova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Samantha Cristoforetti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8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82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29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Nearly</a:t>
            </a:r>
            <a:r>
              <a:rPr lang="en-US" baseline="0" dirty="0" smtClean="0"/>
              <a:t> 10%</a:t>
            </a:r>
            <a:r>
              <a:rPr lang="en-US" dirty="0" smtClean="0"/>
              <a:t> of </a:t>
            </a:r>
            <a:r>
              <a:rPr lang="en-US" dirty="0" err="1" smtClean="0"/>
              <a:t>Galactic’s</a:t>
            </a:r>
            <a:r>
              <a:rPr lang="en-US" dirty="0" smtClean="0"/>
              <a:t> 700</a:t>
            </a:r>
            <a:r>
              <a:rPr lang="en-US" baseline="0" dirty="0" smtClean="0"/>
              <a:t> customers are women- which means that we could easily double the number of women who have been to space over the next few years…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1FF-E0BF-864B-89C5-37D6556C3A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2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53" y="-108046"/>
            <a:ext cx="8042276" cy="1149723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Woman on the Moon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425"/>
            <a:ext cx="9167961" cy="45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6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46184" y="2588731"/>
            <a:ext cx="2454683" cy="12455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17702" y="3846463"/>
            <a:ext cx="702464" cy="317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59105" y="2393355"/>
            <a:ext cx="1563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Arial"/>
                <a:cs typeface="Arial"/>
              </a:rPr>
              <a:t>60</a:t>
            </a:r>
            <a:endParaRPr lang="en-US" sz="96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6140" y="3834252"/>
            <a:ext cx="103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Women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7152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0973" y="5323993"/>
            <a:ext cx="8792895" cy="1534007"/>
          </a:xfrm>
        </p:spPr>
        <p:txBody>
          <a:bodyPr/>
          <a:lstStyle/>
          <a:p>
            <a:r>
              <a:rPr lang="en-US" dirty="0" smtClean="0"/>
              <a:t>Kate </a:t>
            </a:r>
            <a:r>
              <a:rPr lang="en-US" dirty="0" err="1" smtClean="0"/>
              <a:t>Rubins</a:t>
            </a:r>
            <a:r>
              <a:rPr lang="en-US" dirty="0" smtClean="0"/>
              <a:t> </a:t>
            </a:r>
            <a:r>
              <a:rPr lang="en-US" dirty="0"/>
              <a:t>l</a:t>
            </a:r>
            <a:r>
              <a:rPr lang="en-US" dirty="0" smtClean="0"/>
              <a:t>aunched June ‘17 </a:t>
            </a:r>
            <a:br>
              <a:rPr lang="en-US" dirty="0" smtClean="0"/>
            </a:br>
            <a:r>
              <a:rPr lang="en-US" dirty="0" smtClean="0"/>
              <a:t>60</a:t>
            </a:r>
            <a:r>
              <a:rPr lang="en-US" baseline="30000" dirty="0" smtClean="0"/>
              <a:t>th </a:t>
            </a:r>
            <a:r>
              <a:rPr lang="en-US" dirty="0" smtClean="0"/>
              <a:t>woman in space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494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C7C9F"/>
                </a:solidFill>
              </a:rPr>
              <a:t>Kate </a:t>
            </a:r>
            <a:r>
              <a:rPr lang="en-US" dirty="0" err="1" smtClean="0">
                <a:solidFill>
                  <a:srgbClr val="2C7C9F"/>
                </a:solidFill>
              </a:rPr>
              <a:t>Rubins</a:t>
            </a:r>
            <a:endParaRPr lang="en-US" dirty="0" smtClean="0">
              <a:solidFill>
                <a:srgbClr val="2C7C9F"/>
              </a:solidFill>
            </a:endParaRPr>
          </a:p>
        </p:txBody>
      </p:sp>
      <p:pic>
        <p:nvPicPr>
          <p:cNvPr id="2" name="Picture 1" descr="800px-Kathleen_Rubins_portrai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44" y="0"/>
            <a:ext cx="4400981" cy="5501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047" y="598952"/>
            <a:ext cx="3082990" cy="23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6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0974" y="5323993"/>
            <a:ext cx="7736056" cy="1534007"/>
          </a:xfrm>
        </p:spPr>
        <p:txBody>
          <a:bodyPr/>
          <a:lstStyle/>
          <a:p>
            <a:r>
              <a:rPr lang="en-US" dirty="0" smtClean="0"/>
              <a:t>Eight</a:t>
            </a:r>
            <a:r>
              <a:rPr lang="en-US" dirty="0" smtClean="0"/>
              <a:t> Stanford Women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ave Been in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3" y="317196"/>
            <a:ext cx="8446984" cy="2528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05" y="2917146"/>
            <a:ext cx="8689103" cy="2547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529" y="5512549"/>
            <a:ext cx="1622182" cy="12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2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79203"/>
          </a:xfrm>
        </p:spPr>
        <p:txBody>
          <a:bodyPr/>
          <a:lstStyle/>
          <a:p>
            <a:r>
              <a:rPr lang="en-US" dirty="0" smtClean="0"/>
              <a:t>Why Does It Matter?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404263"/>
            <a:ext cx="9143999" cy="490424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dirty="0" smtClean="0"/>
              <a:t>Mixed genders teams behave better (in our current culture)</a:t>
            </a:r>
          </a:p>
          <a:p>
            <a:pPr marL="685800" indent="-685800" algn="l">
              <a:buFont typeface="Arial"/>
              <a:buChar char="•"/>
            </a:pPr>
            <a:r>
              <a:rPr lang="en-US" dirty="0" smtClean="0"/>
              <a:t>Woman often have a valuable perspective (or more cultural space to express it)</a:t>
            </a:r>
          </a:p>
          <a:p>
            <a:pPr marL="685800" indent="-685800" algn="l">
              <a:buFont typeface="Arial"/>
              <a:buChar char="•"/>
            </a:pPr>
            <a:r>
              <a:rPr lang="en-US" dirty="0" smtClean="0"/>
              <a:t>Women can help us connect half our population to space</a:t>
            </a:r>
          </a:p>
        </p:txBody>
      </p:sp>
    </p:spTree>
    <p:extLst>
      <p:ext uri="{BB962C8B-B14F-4D97-AF65-F5344CB8AC3E}">
        <p14:creationId xmlns:p14="http://schemas.microsoft.com/office/powerpoint/2010/main" val="203120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79203"/>
          </a:xfrm>
        </p:spPr>
        <p:txBody>
          <a:bodyPr/>
          <a:lstStyle/>
          <a:p>
            <a:r>
              <a:rPr lang="en-US" dirty="0" smtClean="0"/>
              <a:t>What You Can Do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694785"/>
            <a:ext cx="9256963" cy="5486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2438" indent="-452438" algn="l">
              <a:buFont typeface="Arial"/>
              <a:buChar char="•"/>
            </a:pPr>
            <a:r>
              <a:rPr lang="en-US" dirty="0" smtClean="0"/>
              <a:t>Read Sheryl Sandberg’s </a:t>
            </a:r>
            <a:r>
              <a:rPr lang="en-US" sz="4400" i="1" dirty="0" smtClean="0"/>
              <a:t>Lean In</a:t>
            </a:r>
          </a:p>
          <a:p>
            <a:pPr marL="512763" indent="-512763" algn="l">
              <a:buFont typeface="Arial"/>
              <a:buChar char="•"/>
            </a:pPr>
            <a:r>
              <a:rPr lang="en-US" dirty="0" smtClean="0"/>
              <a:t>Weaken the Imposter Syndrome by talking openly about your own experience</a:t>
            </a:r>
          </a:p>
          <a:p>
            <a:pPr marL="512763" indent="-512763" algn="l">
              <a:buFont typeface="Arial"/>
              <a:buChar char="•"/>
            </a:pPr>
            <a:r>
              <a:rPr lang="en-US" dirty="0" smtClean="0"/>
              <a:t>Have women sitting at the table in meetings/panels</a:t>
            </a:r>
          </a:p>
          <a:p>
            <a:pPr marL="512763" indent="-512763" algn="l">
              <a:buFont typeface="Arial"/>
              <a:buChar char="•"/>
            </a:pPr>
            <a:r>
              <a:rPr lang="en-US" dirty="0" smtClean="0"/>
              <a:t>Hire and mentor women</a:t>
            </a:r>
          </a:p>
        </p:txBody>
      </p:sp>
    </p:spTree>
    <p:extLst>
      <p:ext uri="{BB962C8B-B14F-4D97-AF65-F5344CB8AC3E}">
        <p14:creationId xmlns:p14="http://schemas.microsoft.com/office/powerpoint/2010/main" val="399391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/>
          </p:cNvSpPr>
          <p:nvPr/>
        </p:nvSpPr>
        <p:spPr bwMode="auto">
          <a:xfrm>
            <a:off x="0" y="6032500"/>
            <a:ext cx="9080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endParaRPr lang="en-US" sz="3600">
              <a:solidFill>
                <a:srgbClr val="B2B2B2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pic>
        <p:nvPicPr>
          <p:cNvPr id="4" name="Picture 3" descr="overview eff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41" y="176336"/>
            <a:ext cx="3963498" cy="5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55575"/>
            <a:ext cx="79375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0" y="6032500"/>
            <a:ext cx="9080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endParaRPr lang="en-US" sz="3600">
              <a:solidFill>
                <a:srgbClr val="B2B2B2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4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/>
          </p:cNvSpPr>
          <p:nvPr/>
        </p:nvSpPr>
        <p:spPr bwMode="auto">
          <a:xfrm>
            <a:off x="0" y="6032500"/>
            <a:ext cx="9080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endParaRPr lang="en-US" sz="3600">
              <a:solidFill>
                <a:srgbClr val="B2B2B2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pic>
        <p:nvPicPr>
          <p:cNvPr id="2" name="Picture 1" descr="At Spaceport Amer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62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RB on Necker with quote about creating a 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Spaceport America with WK2:S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-304800" y="-514350"/>
            <a:ext cx="982980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9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1882"/>
            <a:ext cx="8922167" cy="1823374"/>
          </a:xfrm>
        </p:spPr>
        <p:txBody>
          <a:bodyPr/>
          <a:lstStyle/>
          <a:p>
            <a:r>
              <a:rPr lang="en-US" dirty="0" err="1" smtClean="0"/>
              <a:t>Valentina</a:t>
            </a:r>
            <a:r>
              <a:rPr lang="en-US" dirty="0" smtClean="0"/>
              <a:t> Tereshkova </a:t>
            </a:r>
            <a:br>
              <a:rPr lang="en-US" dirty="0" smtClean="0"/>
            </a:br>
            <a:r>
              <a:rPr lang="en-US" dirty="0" smtClean="0"/>
              <a:t>First Woman in Space </a:t>
            </a:r>
            <a:br>
              <a:rPr lang="en-US" dirty="0" smtClean="0"/>
            </a:br>
            <a:r>
              <a:rPr lang="en-US" dirty="0" smtClean="0"/>
              <a:t>June 16, 1963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165256"/>
            <a:ext cx="3230927" cy="410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843" y="2165256"/>
            <a:ext cx="6154200" cy="41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chris crisman SPA Lens Flare big 2012082_0600_ret_V1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152400"/>
            <a:ext cx="92535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8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1st powered test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91440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7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075738" cy="5105400"/>
          </a:xfrm>
          <a:prstGeom prst="rect">
            <a:avLst/>
          </a:prstGeom>
          <a:noFill/>
          <a:ln>
            <a:noFill/>
          </a:ln>
          <a:effectLst>
            <a:outerShdw blurRad="635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685800" y="3810000"/>
            <a:ext cx="8001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800" dirty="0">
                <a:solidFill>
                  <a:srgbClr val="B3B3B3"/>
                </a:solidFill>
                <a:latin typeface="Helvetica Neue" charset="0"/>
                <a:sym typeface="Helvetica Neue" charset="0"/>
              </a:rPr>
              <a:t/>
            </a:r>
            <a:br>
              <a:rPr lang="en-US" sz="3800" dirty="0">
                <a:solidFill>
                  <a:srgbClr val="B3B3B3"/>
                </a:solidFill>
                <a:latin typeface="Helvetica Neue" charset="0"/>
                <a:sym typeface="Helvetica Neue" charset="0"/>
              </a:rPr>
            </a:br>
            <a:r>
              <a:rPr lang="en-US" sz="3800" dirty="0" smtClean="0">
                <a:solidFill>
                  <a:srgbClr val="B3B3B3"/>
                </a:solidFill>
                <a:latin typeface="Helvetica Neue" charset="0"/>
                <a:sym typeface="Helvetica Neue" charset="0"/>
              </a:rPr>
              <a:t>Stanford- B.S. Biology, 1996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Helvetica Neue" charset="0"/>
              <a:sym typeface="Helvetica Neue" charset="0"/>
            </a:endParaRPr>
          </a:p>
          <a:p>
            <a:pPr marL="39688" algn="ctr"/>
            <a:r>
              <a:rPr lang="en-US" sz="3800" u="sng" dirty="0" err="1" smtClean="0">
                <a:solidFill>
                  <a:schemeClr val="accent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Loretta.whitesides@gmail.com</a:t>
            </a:r>
            <a:endParaRPr lang="en-US" sz="3800" u="sng" dirty="0">
              <a:solidFill>
                <a:schemeClr val="accent1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9688" algn="ctr"/>
            <a:r>
              <a:rPr lang="en-US" sz="3800" u="sng" dirty="0">
                <a:solidFill>
                  <a:schemeClr val="accent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@</a:t>
            </a:r>
            <a:r>
              <a:rPr lang="en-US" sz="3800" u="sng" dirty="0" err="1">
                <a:solidFill>
                  <a:schemeClr val="accent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lorettahidalgo</a:t>
            </a:r>
            <a:endParaRPr lang="en-US" dirty="0">
              <a:solidFill>
                <a:schemeClr val="accent1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9688" algn="ctr"/>
            <a:endParaRPr lang="en-US" sz="3800" dirty="0">
              <a:solidFill>
                <a:srgbClr val="B3B3B3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990600" y="1600200"/>
            <a:ext cx="70993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750"/>
              </a:spcBef>
            </a:pPr>
            <a:r>
              <a:rPr lang="en-US" sz="4800" dirty="0">
                <a:solidFill>
                  <a:srgbClr val="FFFFF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Follow your dreams, and you will give others the courage to follow theirs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638800"/>
            <a:ext cx="56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4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18 at 8.35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1641"/>
            <a:ext cx="9144000" cy="58861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892" y="86326"/>
            <a:ext cx="73381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Sally</a:t>
            </a:r>
            <a:r>
              <a:rPr lang="en-US" sz="3200" dirty="0" smtClean="0">
                <a:solidFill>
                  <a:schemeClr val="accent1"/>
                </a:solidFill>
              </a:rPr>
              <a:t> </a:t>
            </a:r>
            <a:r>
              <a:rPr lang="en-US" sz="4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Ride- June 18, 1983</a:t>
            </a:r>
            <a:endParaRPr lang="en-US" sz="4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231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324" y="12274"/>
            <a:ext cx="7301388" cy="58120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844562"/>
            <a:ext cx="9144002" cy="520963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Rhea     Kathy    Judy    Sally  Anna   Shannon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300405"/>
            <a:ext cx="9280356" cy="5209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 smtClean="0"/>
              <a:t>Seddon</a:t>
            </a:r>
            <a:r>
              <a:rPr lang="en-US" sz="3200" dirty="0" smtClean="0"/>
              <a:t> Sullivan </a:t>
            </a:r>
            <a:r>
              <a:rPr lang="en-US" sz="3200" dirty="0" err="1" smtClean="0"/>
              <a:t>Resnik</a:t>
            </a:r>
            <a:r>
              <a:rPr lang="en-US" sz="3200" dirty="0" smtClean="0"/>
              <a:t> Ride  Fisher  Lucid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-34348" y="158806"/>
            <a:ext cx="148761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1978</a:t>
            </a:r>
          </a:p>
        </p:txBody>
      </p:sp>
    </p:spTree>
    <p:extLst>
      <p:ext uri="{BB962C8B-B14F-4D97-AF65-F5344CB8AC3E}">
        <p14:creationId xmlns:p14="http://schemas.microsoft.com/office/powerpoint/2010/main" val="333082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nam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43" y="670829"/>
            <a:ext cx="4652922" cy="13641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85" y="86326"/>
            <a:ext cx="57953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Mae </a:t>
            </a:r>
            <a:r>
              <a:rPr lang="en-US" sz="3200" dirty="0" smtClean="0">
                <a:solidFill>
                  <a:schemeClr val="accent1"/>
                </a:solidFill>
              </a:rPr>
              <a:t>Jemison- Sept 15, 1992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Picture 2" descr="11290581-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4" y="766386"/>
            <a:ext cx="4826000" cy="574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43702" y="2482612"/>
            <a:ext cx="38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“An Inclusive Audacious Journey Transforms </a:t>
            </a:r>
            <a:r>
              <a:rPr lang="en-US" sz="3200" dirty="0">
                <a:solidFill>
                  <a:schemeClr val="accent1"/>
                </a:solidFill>
              </a:rPr>
              <a:t>L</a:t>
            </a:r>
            <a:r>
              <a:rPr lang="en-US" sz="3200" dirty="0" smtClean="0">
                <a:solidFill>
                  <a:schemeClr val="accent1"/>
                </a:solidFill>
              </a:rPr>
              <a:t>ife Here on Earth and Beyond.”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5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892" y="86326"/>
            <a:ext cx="436690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Shannon </a:t>
            </a:r>
            <a:r>
              <a:rPr lang="en-US" sz="3200" dirty="0" smtClean="0">
                <a:solidFill>
                  <a:schemeClr val="accent1"/>
                </a:solidFill>
              </a:rPr>
              <a:t>Lucid- 1996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892" y="5219971"/>
            <a:ext cx="86684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She spend over 6 months on Space Station MIR and used her charm and grace to look on the bright side of everything.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shannon-luc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2" y="671102"/>
            <a:ext cx="6938889" cy="46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2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"/>
            <a:ext cx="9144000" cy="45496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7687" y="5152099"/>
            <a:ext cx="6496249" cy="1601836"/>
          </a:xfrm>
        </p:spPr>
        <p:txBody>
          <a:bodyPr/>
          <a:lstStyle/>
          <a:p>
            <a:r>
              <a:rPr lang="en-US" dirty="0" smtClean="0"/>
              <a:t>Wang </a:t>
            </a:r>
            <a:r>
              <a:rPr lang="en-US" dirty="0" err="1" smtClean="0"/>
              <a:t>Yaping</a:t>
            </a:r>
            <a:r>
              <a:rPr lang="en-US" dirty="0"/>
              <a:t> </a:t>
            </a:r>
            <a:r>
              <a:rPr lang="en-US" dirty="0" smtClean="0"/>
              <a:t>launched  June 11, 2013 </a:t>
            </a:r>
            <a:br>
              <a:rPr lang="en-US" dirty="0" smtClean="0"/>
            </a:br>
            <a:r>
              <a:rPr lang="en-US" dirty="0" smtClean="0"/>
              <a:t>57</a:t>
            </a:r>
            <a:r>
              <a:rPr lang="en-US" baseline="30000" dirty="0" smtClean="0"/>
              <a:t>th</a:t>
            </a:r>
            <a:r>
              <a:rPr lang="en-US" dirty="0" smtClean="0"/>
              <a:t> woman in space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052" y="3793268"/>
            <a:ext cx="2636229" cy="30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5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0973" y="5323993"/>
            <a:ext cx="8792895" cy="1534007"/>
          </a:xfrm>
        </p:spPr>
        <p:txBody>
          <a:bodyPr/>
          <a:lstStyle/>
          <a:p>
            <a:r>
              <a:rPr lang="en-US" dirty="0" smtClean="0"/>
              <a:t>Launched </a:t>
            </a:r>
            <a:r>
              <a:rPr lang="en-US" dirty="0" smtClean="0"/>
              <a:t>Sept and Nov 2014: </a:t>
            </a:r>
            <a:br>
              <a:rPr lang="en-US" dirty="0" smtClean="0"/>
            </a:br>
            <a:r>
              <a:rPr lang="en-US" dirty="0" smtClean="0"/>
              <a:t>58</a:t>
            </a:r>
            <a:r>
              <a:rPr lang="en-US" baseline="30000" dirty="0" smtClean="0"/>
              <a:t>th &amp;</a:t>
            </a:r>
            <a:r>
              <a:rPr lang="en-US" dirty="0" smtClean="0"/>
              <a:t> 59</a:t>
            </a:r>
            <a:r>
              <a:rPr lang="en-US" baseline="30000" dirty="0" smtClean="0"/>
              <a:t>th </a:t>
            </a:r>
            <a:r>
              <a:rPr lang="en-US" dirty="0" smtClean="0"/>
              <a:t>woman in space</a:t>
            </a:r>
            <a:endParaRPr lang="en-US" dirty="0"/>
          </a:p>
        </p:txBody>
      </p:sp>
      <p:pic>
        <p:nvPicPr>
          <p:cNvPr id="3" name="Picture 2" descr="Elena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7919" b="5803"/>
          <a:stretch/>
        </p:blipFill>
        <p:spPr>
          <a:xfrm>
            <a:off x="488406" y="378541"/>
            <a:ext cx="3944681" cy="51041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682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C7C9F"/>
                </a:solidFill>
              </a:rPr>
              <a:t>Yelena </a:t>
            </a:r>
            <a:r>
              <a:rPr lang="en-US" dirty="0" err="1" smtClean="0">
                <a:solidFill>
                  <a:srgbClr val="2C7C9F"/>
                </a:solidFill>
              </a:rPr>
              <a:t>Serova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3273" y="-5094"/>
            <a:ext cx="2672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C7C9F"/>
                </a:solidFill>
              </a:rPr>
              <a:t>Samantha </a:t>
            </a:r>
            <a:r>
              <a:rPr lang="en-US" dirty="0" err="1" smtClean="0">
                <a:solidFill>
                  <a:srgbClr val="2C7C9F"/>
                </a:solidFill>
              </a:rPr>
              <a:t>Cristoforetti</a:t>
            </a:r>
            <a:endParaRPr lang="en-US" dirty="0"/>
          </a:p>
        </p:txBody>
      </p:sp>
      <p:pic>
        <p:nvPicPr>
          <p:cNvPr id="9" name="Picture 8" descr="Samantha_Cristoforetti_portrai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25" y="378541"/>
            <a:ext cx="4083357" cy="51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8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232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5434</TotalTime>
  <Words>614</Words>
  <Application>Microsoft Macintosh PowerPoint</Application>
  <PresentationFormat>On-screen Show (4:3)</PresentationFormat>
  <Paragraphs>53</Paragraphs>
  <Slides>23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Breeze</vt:lpstr>
      <vt:lpstr>1st Woman on the Moon</vt:lpstr>
      <vt:lpstr>Valentina Tereshkova  First Woman in Space  June 16, 1963</vt:lpstr>
      <vt:lpstr>PowerPoint Presentation</vt:lpstr>
      <vt:lpstr>Rhea     Kathy    Judy    Sally  Anna   Shannon</vt:lpstr>
      <vt:lpstr>PowerPoint Presentation</vt:lpstr>
      <vt:lpstr>PowerPoint Presentation</vt:lpstr>
      <vt:lpstr>Wang Yaping launched  June 11, 2013  57th woman in space</vt:lpstr>
      <vt:lpstr>Launched Sept and Nov 2014:  58th &amp; 59th woman in space</vt:lpstr>
      <vt:lpstr>PowerPoint Presentation</vt:lpstr>
      <vt:lpstr>PowerPoint Presentation</vt:lpstr>
      <vt:lpstr>Kate Rubins launched June ‘17  60th woman in space</vt:lpstr>
      <vt:lpstr>Eight Stanford Women  Have Been in Space</vt:lpstr>
      <vt:lpstr>Why Does It Matter?</vt:lpstr>
      <vt:lpstr>What You Can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 Dr Sally Ride</dc:title>
  <dc:creator>Loretta Whitesides</dc:creator>
  <cp:lastModifiedBy>Loretta Whitesides</cp:lastModifiedBy>
  <cp:revision>63</cp:revision>
  <dcterms:created xsi:type="dcterms:W3CDTF">2013-06-18T07:58:41Z</dcterms:created>
  <dcterms:modified xsi:type="dcterms:W3CDTF">2017-10-13T22:02:49Z</dcterms:modified>
</cp:coreProperties>
</file>